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5" r:id="rId4"/>
    <p:sldId id="266" r:id="rId5"/>
    <p:sldId id="26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DF83-FC6E-4170-8560-9B26EBB7CA4E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C956-5E47-499D-9DC7-B6D9784BB9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98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DF83-FC6E-4170-8560-9B26EBB7CA4E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C956-5E47-499D-9DC7-B6D9784BB9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224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DF83-FC6E-4170-8560-9B26EBB7CA4E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C956-5E47-499D-9DC7-B6D9784BB9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083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DF83-FC6E-4170-8560-9B26EBB7CA4E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C956-5E47-499D-9DC7-B6D9784BB9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627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DF83-FC6E-4170-8560-9B26EBB7CA4E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C956-5E47-499D-9DC7-B6D9784BB9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2861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DF83-FC6E-4170-8560-9B26EBB7CA4E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C956-5E47-499D-9DC7-B6D9784BB9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366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DF83-FC6E-4170-8560-9B26EBB7CA4E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C956-5E47-499D-9DC7-B6D9784BB9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30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DF83-FC6E-4170-8560-9B26EBB7CA4E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C956-5E47-499D-9DC7-B6D9784BB9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311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DF83-FC6E-4170-8560-9B26EBB7CA4E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C956-5E47-499D-9DC7-B6D9784BB9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9873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DF83-FC6E-4170-8560-9B26EBB7CA4E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C956-5E47-499D-9DC7-B6D9784BB9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2347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2DF83-FC6E-4170-8560-9B26EBB7CA4E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AC956-5E47-499D-9DC7-B6D9784BB9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451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2DF83-FC6E-4170-8560-9B26EBB7CA4E}" type="datetimeFigureOut">
              <a:rPr lang="en-AU" smtClean="0"/>
              <a:t>14/09/2016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AC956-5E47-499D-9DC7-B6D9784BB9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9672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27385"/>
            <a:ext cx="9222900" cy="6918713"/>
            <a:chOff x="0" y="-27385"/>
            <a:chExt cx="9222900" cy="6918713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0" r="2676" b="9517"/>
            <a:stretch/>
          </p:blipFill>
          <p:spPr bwMode="auto">
            <a:xfrm>
              <a:off x="4282677" y="16664"/>
              <a:ext cx="4892721" cy="6874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Group 5"/>
            <p:cNvGrpSpPr/>
            <p:nvPr/>
          </p:nvGrpSpPr>
          <p:grpSpPr>
            <a:xfrm>
              <a:off x="0" y="-27385"/>
              <a:ext cx="9175399" cy="6902049"/>
              <a:chOff x="-31398" y="-44049"/>
              <a:chExt cx="9175399" cy="6902049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-31398" y="0"/>
                <a:ext cx="9175398" cy="4031873"/>
              </a:xfrm>
              <a:prstGeom prst="rect">
                <a:avLst/>
              </a:prstGeom>
              <a:gradFill flip="none" rotWithShape="1">
                <a:gsLst>
                  <a:gs pos="0">
                    <a:schemeClr val="dk2">
                      <a:tint val="80000"/>
                      <a:satMod val="300000"/>
                    </a:schemeClr>
                  </a:gs>
                  <a:gs pos="55000">
                    <a:schemeClr val="dk2">
                      <a:shade val="30000"/>
                      <a:satMod val="200000"/>
                    </a:schemeClr>
                  </a:gs>
                </a:gsLst>
                <a:lin ang="2700000" scaled="1"/>
                <a:tileRect/>
              </a:gradFill>
            </p:spPr>
            <p:style>
              <a:lnRef idx="2">
                <a:schemeClr val="accent2">
                  <a:shade val="50000"/>
                </a:schemeClr>
              </a:lnRef>
              <a:fillRef idx="1003">
                <a:schemeClr val="dk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endParaRPr lang="en-AU" sz="6000" dirty="0" smtClean="0"/>
              </a:p>
              <a:p>
                <a:r>
                  <a:rPr lang="en-AU" sz="6000" dirty="0"/>
                  <a:t> </a:t>
                </a:r>
                <a:r>
                  <a:rPr lang="en-AU" sz="6000" dirty="0" smtClean="0"/>
                  <a:t> </a:t>
                </a:r>
                <a:r>
                  <a:rPr lang="en-AU" sz="4000" b="1" dirty="0" smtClean="0">
                    <a:solidFill>
                      <a:schemeClr val="bg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Rounded MT Bold" panose="020F0704030504030204" pitchFamily="34" charset="0"/>
                    <a:cs typeface="Arial" panose="020B0604020202020204" pitchFamily="34" charset="0"/>
                  </a:rPr>
                  <a:t>WHY CHOOSE </a:t>
                </a:r>
              </a:p>
              <a:p>
                <a:r>
                  <a:rPr lang="en-AU" sz="4000" b="1" dirty="0">
                    <a:solidFill>
                      <a:schemeClr val="bg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Rounded MT Bold" panose="020F07040305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AU" sz="4000" b="1" dirty="0" smtClean="0">
                    <a:solidFill>
                      <a:schemeClr val="bg1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Rounded MT Bold" panose="020F0704030504030204" pitchFamily="34" charset="0"/>
                    <a:cs typeface="Arial" panose="020B0604020202020204" pitchFamily="34" charset="0"/>
                  </a:rPr>
                  <a:t> TO WORK FOR</a:t>
                </a:r>
              </a:p>
              <a:p>
                <a:pPr algn="ctr"/>
                <a:endParaRPr lang="en-AU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AU" sz="7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-31397" y="2549128"/>
                <a:ext cx="9175398" cy="430887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ts val="10100"/>
                  </a:lnSpc>
                </a:pPr>
                <a:r>
                  <a:rPr lang="en-AU" sz="8000" b="1" dirty="0" smtClean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RE/MAX </a:t>
                </a:r>
              </a:p>
              <a:p>
                <a:pPr>
                  <a:lnSpc>
                    <a:spcPts val="10100"/>
                  </a:lnSpc>
                </a:pPr>
                <a:r>
                  <a:rPr lang="en-AU" sz="8000" b="1" dirty="0" smtClean="0">
                    <a:ln w="18000">
                      <a:solidFill>
                        <a:schemeClr val="accent2">
                          <a:satMod val="140000"/>
                        </a:schemeClr>
                      </a:solidFill>
                      <a:prstDash val="solid"/>
                      <a:miter lim="800000"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Capital</a:t>
                </a:r>
              </a:p>
              <a:p>
                <a:pPr algn="ctr"/>
                <a:endParaRPr lang="en-AU" sz="80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AU" b="1" dirty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  <a14:imgEffect>
                          <a14:sharpenSoften amount="-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22608" t="4658" r="14294" b="-3406"/>
              <a:stretch/>
            </p:blipFill>
            <p:spPr>
              <a:xfrm>
                <a:off x="2740402" y="-44049"/>
                <a:ext cx="2954217" cy="314769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27000" dist="508000" dir="5400000" sx="111000" sy="111000" algn="ctr" rotWithShape="0">
                  <a:srgbClr val="000000">
                    <a:alpha val="14000"/>
                  </a:srgbClr>
                </a:outerShdw>
              </a:effectLst>
            </p:spPr>
          </p:pic>
        </p:grp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7700" y="17453"/>
              <a:ext cx="3505200" cy="687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848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2038" y="-914400"/>
            <a:ext cx="11268076" cy="868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83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6512" y="-183771"/>
            <a:ext cx="9180512" cy="7056966"/>
            <a:chOff x="-36512" y="-183771"/>
            <a:chExt cx="9180512" cy="7056966"/>
          </a:xfrm>
        </p:grpSpPr>
        <p:grpSp>
          <p:nvGrpSpPr>
            <p:cNvPr id="3" name="Group 2"/>
            <p:cNvGrpSpPr/>
            <p:nvPr/>
          </p:nvGrpSpPr>
          <p:grpSpPr>
            <a:xfrm>
              <a:off x="-36512" y="-183771"/>
              <a:ext cx="9180512" cy="7041771"/>
              <a:chOff x="-36512" y="-183771"/>
              <a:chExt cx="9180512" cy="7041771"/>
            </a:xfrm>
          </p:grpSpPr>
          <p:pic>
            <p:nvPicPr>
              <p:cNvPr id="1024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6512" y="-183771"/>
                <a:ext cx="9180512" cy="7041771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4860032" y="2276872"/>
                <a:ext cx="3600400" cy="1200329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endParaRPr lang="en-AU" dirty="0" smtClean="0"/>
              </a:p>
              <a:p>
                <a:endParaRPr lang="en-AU" dirty="0"/>
              </a:p>
              <a:p>
                <a:endParaRPr lang="en-AU" dirty="0" smtClean="0"/>
              </a:p>
              <a:p>
                <a:endParaRPr lang="en-AU" dirty="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4283968" y="2348880"/>
              <a:ext cx="4824536" cy="4524315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endParaRPr lang="en-AU" dirty="0" smtClean="0">
                <a:solidFill>
                  <a:schemeClr val="bg1"/>
                </a:solidFill>
              </a:endParaRPr>
            </a:p>
            <a:p>
              <a:endPara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A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r>
                <a:rPr lang="en-A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“RE/MAX Capital has gone from strength to </a:t>
              </a:r>
              <a:r>
                <a:rPr lang="en-AU" sz="2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stregnth</a:t>
              </a:r>
              <a:r>
                <a:rPr lang="en-A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with our practice now </a:t>
              </a:r>
              <a:r>
                <a:rPr lang="en-AU" sz="2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recognisd</a:t>
              </a:r>
              <a:r>
                <a:rPr lang="en-AU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as one of the most respected agencies in the Queanbeyan and Canberra district”  John Buckley, Owner/Agent. </a:t>
              </a:r>
            </a:p>
            <a:p>
              <a:endParaRPr lang="en-A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AU" dirty="0">
                <a:solidFill>
                  <a:schemeClr val="bg1"/>
                </a:solidFill>
              </a:endParaRPr>
            </a:p>
            <a:p>
              <a:endParaRPr lang="en-AU" dirty="0" smtClean="0">
                <a:solidFill>
                  <a:schemeClr val="bg1"/>
                </a:solidFill>
              </a:endParaRPr>
            </a:p>
            <a:p>
              <a:endParaRPr lang="en-AU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4283968" y="-183771"/>
            <a:ext cx="576064" cy="253265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946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27384"/>
            <a:ext cx="9252520" cy="6885384"/>
            <a:chOff x="0" y="-27384"/>
            <a:chExt cx="9252520" cy="6885384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7384"/>
              <a:ext cx="9252520" cy="6885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572000" y="3789040"/>
              <a:ext cx="4680520" cy="302390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endParaRPr lang="en-AU" sz="1050" dirty="0" smtClean="0">
                <a:solidFill>
                  <a:schemeClr val="bg1"/>
                </a:solidFill>
              </a:endParaRPr>
            </a:p>
            <a:p>
              <a:pPr algn="ctr"/>
              <a:endParaRPr lang="en-A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endParaRPr lang="en-A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en-AU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“Our agency is one of the first agencies to have used a 3D virtual tour of a JUST LISTED property  to market a seller’s home.  This technology allows a prospective buyer to view and walk through the property from the comfort of their own computer. “  </a:t>
              </a:r>
            </a:p>
            <a:p>
              <a:pPr algn="ctr"/>
              <a:endParaRPr lang="en-A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endParaRPr lang="en-A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39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" y="1"/>
            <a:ext cx="91611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9992" y="2852936"/>
            <a:ext cx="4644008" cy="400109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AU" sz="1200" b="1" dirty="0" smtClean="0">
                <a:solidFill>
                  <a:schemeClr val="bg1"/>
                </a:solidFill>
              </a:rPr>
              <a:t>“</a:t>
            </a:r>
            <a:r>
              <a:rPr lang="en-AU" sz="1400" b="1" dirty="0" smtClean="0">
                <a:solidFill>
                  <a:schemeClr val="bg1"/>
                </a:solidFill>
              </a:rPr>
              <a:t>Nearly all of our customers return for business.  Our agency places strong emphasis on </a:t>
            </a:r>
            <a:r>
              <a:rPr lang="en-AU" sz="1600" b="1" dirty="0" smtClean="0">
                <a:solidFill>
                  <a:schemeClr val="bg1"/>
                </a:solidFill>
              </a:rPr>
              <a:t>service excellence</a:t>
            </a:r>
            <a:r>
              <a:rPr lang="en-AU" sz="1400" b="1" dirty="0" smtClean="0">
                <a:solidFill>
                  <a:schemeClr val="bg1"/>
                </a:solidFill>
              </a:rPr>
              <a:t> that sees our staff gaining a reputation in the industry for having the ability to sell a customer’s property at the highest market price.  </a:t>
            </a:r>
            <a:r>
              <a:rPr lang="en-AU" sz="1600" b="1" dirty="0" smtClean="0">
                <a:solidFill>
                  <a:schemeClr val="bg1"/>
                </a:solidFill>
              </a:rPr>
              <a:t>Our reputation speaks for itself. </a:t>
            </a:r>
            <a:r>
              <a:rPr lang="en-AU" sz="1400" b="1" dirty="0" smtClean="0">
                <a:solidFill>
                  <a:schemeClr val="bg1"/>
                </a:solidFill>
              </a:rPr>
              <a:t>You only have to read our customer testimonials. </a:t>
            </a:r>
            <a:endParaRPr lang="en-AU" sz="1600" b="1" dirty="0" smtClean="0">
              <a:solidFill>
                <a:schemeClr val="bg1"/>
              </a:solidFill>
            </a:endParaRPr>
          </a:p>
          <a:p>
            <a:endParaRPr lang="en-AU" sz="1400" b="1" dirty="0">
              <a:solidFill>
                <a:schemeClr val="bg1"/>
              </a:solidFill>
            </a:endParaRPr>
          </a:p>
          <a:p>
            <a:r>
              <a:rPr lang="en-AU" sz="1400" b="1" dirty="0" smtClean="0">
                <a:solidFill>
                  <a:schemeClr val="bg1"/>
                </a:solidFill>
              </a:rPr>
              <a:t>What this means for YOU as a new agent with us, </a:t>
            </a:r>
          </a:p>
          <a:p>
            <a:r>
              <a:rPr lang="en-AU" sz="1400" b="1" dirty="0" smtClean="0">
                <a:solidFill>
                  <a:schemeClr val="bg1"/>
                </a:solidFill>
              </a:rPr>
              <a:t>is that you will not only learn the right kills, gain experience, be mentored by the best in the field, get ongoing training, have a global network to back you up, be part of an international brand backing, </a:t>
            </a:r>
          </a:p>
          <a:p>
            <a:r>
              <a:rPr lang="en-AU" sz="1400" b="1" dirty="0" smtClean="0">
                <a:solidFill>
                  <a:schemeClr val="bg1"/>
                </a:solidFill>
              </a:rPr>
              <a:t>and of course, earn the right income, </a:t>
            </a:r>
          </a:p>
          <a:p>
            <a:endParaRPr lang="en-AU" sz="1400" b="1" dirty="0">
              <a:solidFill>
                <a:schemeClr val="bg1"/>
              </a:solidFill>
            </a:endParaRPr>
          </a:p>
          <a:p>
            <a:r>
              <a:rPr lang="en-AU" sz="1400" b="1" dirty="0" smtClean="0">
                <a:solidFill>
                  <a:schemeClr val="bg1"/>
                </a:solidFill>
              </a:rPr>
              <a:t>MORE IMPORTANTLY, YOU will also gain credibility in the industry that will propel you forward in any of your future endeavours</a:t>
            </a:r>
            <a:r>
              <a:rPr lang="en-AU" sz="1200" b="1" dirty="0" smtClean="0">
                <a:solidFill>
                  <a:schemeClr val="bg1"/>
                </a:solidFill>
              </a:rPr>
              <a:t>! “</a:t>
            </a:r>
          </a:p>
          <a:p>
            <a:endParaRPr lang="en-A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73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</TotalTime>
  <Words>239</Words>
  <Application>Microsoft Office PowerPoint</Application>
  <PresentationFormat>On-screen Show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Forward.IT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Buckley</dc:creator>
  <cp:lastModifiedBy>John Buckley</cp:lastModifiedBy>
  <cp:revision>17</cp:revision>
  <dcterms:created xsi:type="dcterms:W3CDTF">2016-09-14T06:26:13Z</dcterms:created>
  <dcterms:modified xsi:type="dcterms:W3CDTF">2016-09-14T08:18:20Z</dcterms:modified>
</cp:coreProperties>
</file>